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10" r:id="rId2"/>
  </p:sldMasterIdLst>
  <p:notesMasterIdLst>
    <p:notesMasterId r:id="rId24"/>
  </p:notesMasterIdLst>
  <p:handoutMasterIdLst>
    <p:handoutMasterId r:id="rId25"/>
  </p:handoutMasterIdLst>
  <p:sldIdLst>
    <p:sldId id="256" r:id="rId3"/>
    <p:sldId id="307" r:id="rId4"/>
    <p:sldId id="287" r:id="rId5"/>
    <p:sldId id="321" r:id="rId6"/>
    <p:sldId id="304" r:id="rId7"/>
    <p:sldId id="293" r:id="rId8"/>
    <p:sldId id="297" r:id="rId9"/>
    <p:sldId id="296" r:id="rId10"/>
    <p:sldId id="309" r:id="rId11"/>
    <p:sldId id="305" r:id="rId12"/>
    <p:sldId id="308" r:id="rId13"/>
    <p:sldId id="316" r:id="rId14"/>
    <p:sldId id="317" r:id="rId15"/>
    <p:sldId id="319" r:id="rId16"/>
    <p:sldId id="318" r:id="rId17"/>
    <p:sldId id="320" r:id="rId18"/>
    <p:sldId id="312" r:id="rId19"/>
    <p:sldId id="322" r:id="rId20"/>
    <p:sldId id="323" r:id="rId21"/>
    <p:sldId id="324" r:id="rId22"/>
    <p:sldId id="258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4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A"/>
    <a:srgbClr val="52BDEC"/>
    <a:srgbClr val="DEA900"/>
    <a:srgbClr val="FFE699"/>
    <a:srgbClr val="FFECAF"/>
    <a:srgbClr val="728B61"/>
    <a:srgbClr val="C5E0B3"/>
    <a:srgbClr val="7EDF63"/>
    <a:srgbClr val="FFCC66"/>
    <a:srgbClr val="116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0556" autoAdjust="0"/>
  </p:normalViewPr>
  <p:slideViewPr>
    <p:cSldViewPr snapToObjects="1" showGuides="1">
      <p:cViewPr varScale="1">
        <p:scale>
          <a:sx n="83" d="100"/>
          <a:sy n="83" d="100"/>
        </p:scale>
        <p:origin x="744" y="84"/>
      </p:cViewPr>
      <p:guideLst>
        <p:guide orient="horz" pos="3294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73" d="100"/>
          <a:sy n="73" d="100"/>
        </p:scale>
        <p:origin x="-2028" y="-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85198-F140-406E-8F04-DE9D809B9791}" type="datetimeFigureOut">
              <a:rPr lang="nl-BE" sz="1000" smtClean="0">
                <a:latin typeface="Arial" pitchFamily="34" charset="0"/>
                <a:cs typeface="Arial" pitchFamily="34" charset="0"/>
              </a:rPr>
              <a:pPr/>
              <a:t>23/11/2018</a:t>
            </a:fld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24B3E-C6E9-4CB0-843C-3CD5676655AA}" type="slidenum">
              <a:rPr lang="nl-BE" sz="1000" smtClean="0"/>
              <a:pPr/>
              <a:t>‹#›</a:t>
            </a:fld>
            <a:endParaRPr lang="nl-BE" sz="1000"/>
          </a:p>
        </p:txBody>
      </p:sp>
    </p:spTree>
    <p:extLst>
      <p:ext uri="{BB962C8B-B14F-4D97-AF65-F5344CB8AC3E}">
        <p14:creationId xmlns:p14="http://schemas.microsoft.com/office/powerpoint/2010/main" val="397321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AF0A2F9-EF49-41B3-9E69-7CDBDC14786A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540000" y="4320000"/>
            <a:ext cx="5760000" cy="4140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17C257C2-8D60-4760-88CB-024AF3EEC64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475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Tekst: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9780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009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7264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6752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871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Woonhuizen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R²: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0.5353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Corr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0.7321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Appartementen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Corr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0.5584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R²: 0.3103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66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Woonhuizen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R²: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0.5353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Corr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0.7321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nl-NL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Appartementen</a:t>
            </a:r>
          </a:p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Corr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: 0.5584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lang="nl-NL" sz="12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R²: 0.3103</a:t>
            </a:r>
            <a:endParaRPr lang="en-US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399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Woningen</a:t>
            </a:r>
            <a:r>
              <a:rPr lang="nl-BE" baseline="0" dirty="0" smtClean="0"/>
              <a:t> met een gelijke huurwaarde worden nu anders belast. </a:t>
            </a:r>
          </a:p>
          <a:p>
            <a:endParaRPr lang="nl-BE" baseline="0" dirty="0" smtClean="0"/>
          </a:p>
          <a:p>
            <a:r>
              <a:rPr lang="nl-BE" baseline="0" dirty="0" smtClean="0"/>
              <a:t>Disproportionele investeringen in wijken met onderschatte belastbare basis en locatiebeslissingen.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037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265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9789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638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5972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257C2-8D60-4760-88CB-024AF3EEC641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7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144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096000" y="2088000"/>
            <a:ext cx="5580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096000" y="4193675"/>
            <a:ext cx="5580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1800000"/>
            <a:ext cx="1840048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83600" y="5706000"/>
            <a:ext cx="4284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4732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144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780000" y="2304000"/>
            <a:ext cx="50940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0" y="4419108"/>
            <a:ext cx="50940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0"/>
            <a:ext cx="3300991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400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835400" y="1350000"/>
            <a:ext cx="403860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40000" y="135000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40000" y="1991922"/>
            <a:ext cx="4040188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24000" y="1350000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4000" y="1991922"/>
            <a:ext cx="40392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3008313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761909" y="540000"/>
            <a:ext cx="5105139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39552" y="1435101"/>
            <a:ext cx="3008313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4788000"/>
            <a:ext cx="83340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40000" y="540000"/>
            <a:ext cx="833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40000" y="5445224"/>
            <a:ext cx="83340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40000" y="6048000"/>
            <a:ext cx="936000" cy="288000"/>
          </a:xfrm>
        </p:spPr>
        <p:txBody>
          <a:bodyPr/>
          <a:lstStyle/>
          <a:p>
            <a:fld id="{C4DDCD72-59EE-436D-B435-201699A5BB49}" type="datetimeFigureOut">
              <a:rPr lang="nl-BE" smtClean="0"/>
              <a:pPr/>
              <a:t>23/11/2018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66000" y="6048000"/>
            <a:ext cx="1980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23/11/2018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9" r:id="rId2"/>
    <p:sldLayoutId id="2147483698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24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40000" y="1349999"/>
            <a:ext cx="83340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39552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DDCD72-59EE-436D-B435-201699A5BB49}" type="datetimeFigureOut">
              <a:rPr lang="nl-BE" smtClean="0"/>
              <a:pPr/>
              <a:t>23/11/2018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66000" y="6048000"/>
            <a:ext cx="1980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36000" y="6048000"/>
            <a:ext cx="936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144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00" y="6048000"/>
            <a:ext cx="15124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tax.b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b="1" dirty="0" smtClean="0"/>
              <a:t>RETAX</a:t>
            </a:r>
            <a:br>
              <a:rPr lang="nl-BE" b="1" dirty="0" smtClean="0"/>
            </a:br>
            <a:r>
              <a:rPr lang="nl-BE" sz="2800" dirty="0" err="1" smtClean="0"/>
              <a:t>Rethinkig</a:t>
            </a:r>
            <a:r>
              <a:rPr lang="nl-BE" sz="2800" dirty="0" smtClean="0"/>
              <a:t> </a:t>
            </a:r>
            <a:r>
              <a:rPr lang="nl-BE" sz="2800" dirty="0"/>
              <a:t>Real </a:t>
            </a:r>
            <a:r>
              <a:rPr lang="nl-BE" sz="2800" dirty="0" err="1"/>
              <a:t>Estate</a:t>
            </a:r>
            <a:r>
              <a:rPr lang="nl-BE" sz="2800" dirty="0"/>
              <a:t> </a:t>
            </a:r>
            <a:r>
              <a:rPr lang="nl-BE" sz="2800" dirty="0" err="1"/>
              <a:t>Taxation</a:t>
            </a:r>
            <a:r>
              <a:rPr lang="nl-BE" sz="2800" dirty="0"/>
              <a:t> in </a:t>
            </a:r>
            <a:r>
              <a:rPr lang="nl-BE" sz="2800" dirty="0" err="1"/>
              <a:t>Flanders</a:t>
            </a:r>
            <a:endParaRPr lang="nl-BE" sz="2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Begeleidingscommissie I </a:t>
            </a:r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82481"/>
            <a:ext cx="1736972" cy="12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4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WAAROM RETAX? </a:t>
            </a:r>
            <a:r>
              <a:rPr lang="nl-BE" dirty="0" smtClean="0"/>
              <a:t>	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968551"/>
          </a:xfrm>
        </p:spPr>
        <p:txBody>
          <a:bodyPr/>
          <a:lstStyle/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sz="2000" dirty="0" smtClean="0"/>
              <a:t>Oplossingen:</a:t>
            </a:r>
            <a:r>
              <a:rPr lang="nl-BE" sz="2000" b="1" dirty="0" smtClean="0"/>
              <a:t/>
            </a:r>
            <a:br>
              <a:rPr lang="nl-BE" sz="2000" b="1" dirty="0" smtClean="0"/>
            </a:br>
            <a:endParaRPr lang="nl-BE" sz="2000" b="1" dirty="0" smtClean="0"/>
          </a:p>
          <a:p>
            <a:pPr marL="0" indent="0">
              <a:buNone/>
            </a:pPr>
            <a:r>
              <a:rPr lang="nl-BE" sz="2000" b="1" dirty="0" smtClean="0"/>
              <a:t>Perequatie</a:t>
            </a:r>
            <a:r>
              <a:rPr lang="nl-BE" sz="2000" dirty="0" smtClean="0"/>
              <a:t> van bestaande kadastraal inkomen </a:t>
            </a:r>
          </a:p>
          <a:p>
            <a:pPr marL="359637" lvl="1" indent="0">
              <a:buNone/>
            </a:pPr>
            <a:r>
              <a:rPr lang="nl-BE" sz="1800" dirty="0" smtClean="0"/>
              <a:t>→  	Woningschouwingen: duur en omslachtig</a:t>
            </a:r>
          </a:p>
          <a:p>
            <a:pPr marL="359637" lvl="1" indent="0">
              <a:buNone/>
            </a:pPr>
            <a:r>
              <a:rPr lang="nl-BE" sz="1800" dirty="0"/>
              <a:t>→ </a:t>
            </a:r>
            <a:r>
              <a:rPr lang="nl-BE" sz="1800" dirty="0" smtClean="0"/>
              <a:t> 	Problematiek van controle en opvolging</a:t>
            </a:r>
          </a:p>
          <a:p>
            <a:pPr marL="359637" lvl="1" indent="0">
              <a:buNone/>
            </a:pPr>
            <a:endParaRPr lang="nl-BE" sz="2000" dirty="0"/>
          </a:p>
          <a:p>
            <a:pPr marL="0" indent="0">
              <a:buNone/>
            </a:pPr>
            <a:r>
              <a:rPr lang="nl-BE" sz="2000" dirty="0" smtClean="0"/>
              <a:t>Alternatief: </a:t>
            </a:r>
            <a:r>
              <a:rPr lang="nl-BE" sz="2000" b="1" dirty="0" smtClean="0"/>
              <a:t>computer-</a:t>
            </a:r>
            <a:r>
              <a:rPr lang="nl-BE" sz="2000" b="1" dirty="0" err="1" smtClean="0"/>
              <a:t>assisted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mass</a:t>
            </a:r>
            <a:r>
              <a:rPr lang="nl-BE" sz="2000" b="1" dirty="0" smtClean="0"/>
              <a:t> </a:t>
            </a:r>
            <a:r>
              <a:rPr lang="nl-BE" sz="2000" b="1" dirty="0" err="1" smtClean="0"/>
              <a:t>valuation</a:t>
            </a:r>
            <a:r>
              <a:rPr lang="nl-BE" sz="2000" b="1" dirty="0"/>
              <a:t> </a:t>
            </a:r>
            <a:r>
              <a:rPr lang="nl-BE" sz="2000" dirty="0" smtClean="0"/>
              <a:t>(CAMV)</a:t>
            </a:r>
          </a:p>
          <a:p>
            <a:pPr lvl="1"/>
            <a:r>
              <a:rPr lang="nl-BE" sz="1800" dirty="0" smtClean="0"/>
              <a:t>Econometrische (statistische) waarderingsmodellen</a:t>
            </a:r>
          </a:p>
          <a:p>
            <a:pPr lvl="1"/>
            <a:r>
              <a:rPr lang="nl-BE" sz="1800" dirty="0" smtClean="0"/>
              <a:t>Kostenefficiënte jaarlijkse herschatting</a:t>
            </a:r>
          </a:p>
          <a:p>
            <a:pPr lvl="1"/>
            <a:endParaRPr lang="nl-BE" sz="1800" dirty="0" smtClean="0"/>
          </a:p>
          <a:p>
            <a:pPr lvl="1"/>
            <a:endParaRPr lang="nl-BE" sz="1800" dirty="0" smtClean="0"/>
          </a:p>
          <a:p>
            <a:pPr lvl="1"/>
            <a:endParaRPr lang="nl-BE" sz="1800" b="1" dirty="0" smtClean="0"/>
          </a:p>
          <a:p>
            <a:pPr marL="720000" lvl="2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3607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WAAROM RETAX? </a:t>
            </a:r>
            <a:r>
              <a:rPr lang="nl-BE" dirty="0" smtClean="0"/>
              <a:t>	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968551"/>
          </a:xfrm>
        </p:spPr>
        <p:txBody>
          <a:bodyPr/>
          <a:lstStyle/>
          <a:p>
            <a:pPr marL="359637" lvl="1" indent="0">
              <a:buNone/>
            </a:pPr>
            <a:endParaRPr lang="nl-BE" sz="2000" b="1" dirty="0"/>
          </a:p>
          <a:p>
            <a:pPr marL="87313" lvl="1" indent="0">
              <a:buNone/>
            </a:pPr>
            <a:r>
              <a:rPr lang="nl-BE" sz="2000" dirty="0" smtClean="0"/>
              <a:t>Vraag: wat is het </a:t>
            </a:r>
            <a:r>
              <a:rPr lang="nl-BE" sz="2000" b="1" dirty="0" smtClean="0"/>
              <a:t>optimale ontwerp </a:t>
            </a:r>
            <a:r>
              <a:rPr lang="nl-BE" sz="2000" dirty="0" smtClean="0"/>
              <a:t>van de onroerende voorheffing?</a:t>
            </a:r>
          </a:p>
          <a:p>
            <a:pPr marL="359637" lvl="1" indent="0">
              <a:buNone/>
            </a:pPr>
            <a:endParaRPr lang="nl-BE" sz="2000" dirty="0"/>
          </a:p>
          <a:p>
            <a:pPr marL="359637" lvl="1" indent="0">
              <a:buNone/>
            </a:pPr>
            <a:r>
              <a:rPr lang="nl-BE" sz="2000" dirty="0" smtClean="0"/>
              <a:t>Verschillende kleinere vragen:</a:t>
            </a:r>
          </a:p>
          <a:p>
            <a:pPr marL="359637" lvl="1" indent="0">
              <a:buNone/>
            </a:pPr>
            <a:endParaRPr lang="nl-B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i="1" dirty="0" smtClean="0"/>
              <a:t>Wat </a:t>
            </a:r>
            <a:r>
              <a:rPr lang="nl-BE" sz="2000" dirty="0" smtClean="0"/>
              <a:t>dienen we te belasten?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i="1" dirty="0" smtClean="0"/>
              <a:t>Welk tarief </a:t>
            </a:r>
            <a:r>
              <a:rPr lang="nl-BE" sz="2000" dirty="0" smtClean="0"/>
              <a:t>dienen we te hanteren?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i="1" dirty="0" smtClean="0"/>
              <a:t>Verminderingen </a:t>
            </a:r>
            <a:r>
              <a:rPr lang="nl-BE" sz="2000" dirty="0" smtClean="0"/>
              <a:t>of </a:t>
            </a:r>
            <a:r>
              <a:rPr lang="nl-BE" sz="2000" i="1" dirty="0" smtClean="0"/>
              <a:t>verhogingen?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sz="2000" i="1" dirty="0" smtClean="0"/>
              <a:t>...</a:t>
            </a:r>
            <a:endParaRPr lang="nl-BE" sz="1800" i="1" dirty="0" smtClean="0"/>
          </a:p>
          <a:p>
            <a:pPr lvl="1"/>
            <a:endParaRPr lang="nl-BE" sz="1800" dirty="0" smtClean="0"/>
          </a:p>
          <a:p>
            <a:pPr lvl="1"/>
            <a:endParaRPr lang="nl-BE" sz="1800" b="1" dirty="0" smtClean="0"/>
          </a:p>
          <a:p>
            <a:pPr marL="720000" lvl="2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127130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289312"/>
            <a:ext cx="6624736" cy="42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7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9"/>
            <a:ext cx="7920432" cy="4428000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Werkpakket 1</a:t>
            </a:r>
            <a:r>
              <a:rPr lang="nl-BE" dirty="0"/>
              <a:t> </a:t>
            </a:r>
            <a:r>
              <a:rPr lang="nl-BE" b="1" dirty="0" smtClean="0"/>
              <a:t>Ontwerp van de belasting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15504"/>
            <a:ext cx="5832200" cy="34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9"/>
            <a:ext cx="7920432" cy="4428000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Werkpakket 1.1 </a:t>
            </a:r>
            <a:r>
              <a:rPr lang="nl-BE" b="1" dirty="0" smtClean="0"/>
              <a:t>Herverdeling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Kunnen we op een rechtvaardige manier inkomen herverdelen via de onroerende voorheffing?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Zo ja, hoe? </a:t>
            </a:r>
          </a:p>
          <a:p>
            <a:pPr lvl="1"/>
            <a:r>
              <a:rPr lang="nl-BE" sz="1800" dirty="0" smtClean="0"/>
              <a:t>Grondslag</a:t>
            </a:r>
          </a:p>
          <a:p>
            <a:pPr lvl="1"/>
            <a:r>
              <a:rPr lang="nl-BE" sz="1800" dirty="0" smtClean="0"/>
              <a:t>Tarief?</a:t>
            </a:r>
          </a:p>
          <a:p>
            <a:pPr lvl="1"/>
            <a:r>
              <a:rPr lang="nl-BE" sz="1800" dirty="0"/>
              <a:t>Verminderingen</a:t>
            </a:r>
            <a:r>
              <a:rPr lang="nl-BE" sz="1800" dirty="0" smtClean="0"/>
              <a:t>?</a:t>
            </a:r>
            <a:br>
              <a:rPr lang="nl-BE" sz="1800" dirty="0" smtClean="0"/>
            </a:br>
            <a:endParaRPr lang="nl-BE" sz="1800" dirty="0"/>
          </a:p>
          <a:p>
            <a:r>
              <a:rPr lang="nl-BE" sz="2000" dirty="0" smtClean="0"/>
              <a:t>Dienen we via dit instrument te herverdelen gegeven het bestaand instrument? </a:t>
            </a:r>
          </a:p>
          <a:p>
            <a:pPr marL="0" indent="0">
              <a:buNone/>
            </a:pP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95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9"/>
            <a:ext cx="7920432" cy="4428000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Werkpakket 1.2 </a:t>
            </a:r>
            <a:r>
              <a:rPr lang="nl-BE" b="1" dirty="0" smtClean="0"/>
              <a:t>Gedrag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Kunnen we externe milieukosten internaliseren of gedrag sturen via de OV? </a:t>
            </a:r>
          </a:p>
          <a:p>
            <a:pPr lvl="1"/>
            <a:r>
              <a:rPr lang="nl-BE" sz="1800" dirty="0" smtClean="0"/>
              <a:t>Op welke manier: aanpassing belastbare grondslag, tarief, combi...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Waar wordt dit instrument voor deze doelstellingen gebruik? </a:t>
            </a:r>
          </a:p>
          <a:p>
            <a:pPr lvl="1"/>
            <a:r>
              <a:rPr lang="nl-BE" sz="1800" dirty="0" smtClean="0"/>
              <a:t>Empirische evidentie?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Welke complementaire beleidsinstrumenten bestaan er?</a:t>
            </a:r>
          </a:p>
          <a:p>
            <a:pPr lvl="1"/>
            <a:r>
              <a:rPr lang="nl-BE" sz="1800" dirty="0" err="1" smtClean="0"/>
              <a:t>Synergieën</a:t>
            </a:r>
            <a:r>
              <a:rPr lang="nl-BE" sz="1800" dirty="0" smtClean="0"/>
              <a:t> mogelijk andere instrumenten?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Impact op beslissingsgedrag huishoudens m.b.t. bestaande woning vs. nieuwbouw, stedelijk vs. landelijk, renovatie vs. heropbouw, etc...</a:t>
            </a: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271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9"/>
            <a:ext cx="7920432" cy="4428000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Werkpakket 1.3 </a:t>
            </a:r>
            <a:r>
              <a:rPr lang="nl-BE" b="1" dirty="0" smtClean="0"/>
              <a:t>Inkomsten</a:t>
            </a:r>
          </a:p>
          <a:p>
            <a:pPr marL="0" indent="0">
              <a:buNone/>
            </a:pPr>
            <a:endParaRPr lang="nl-B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Wat is de impact van het ontwerp van de belasting op de inkomsten van de verschillende overheden?</a:t>
            </a:r>
          </a:p>
          <a:p>
            <a:pPr lvl="1"/>
            <a:r>
              <a:rPr lang="nl-BE" sz="1800" dirty="0" smtClean="0"/>
              <a:t>Geografische wijziging belastingdruk</a:t>
            </a:r>
          </a:p>
          <a:p>
            <a:pPr lvl="1"/>
            <a:r>
              <a:rPr lang="nl-BE" sz="1800" dirty="0" smtClean="0"/>
              <a:t>Onzekerheid/volatiliteit</a:t>
            </a:r>
          </a:p>
          <a:p>
            <a:pPr lvl="1"/>
            <a:r>
              <a:rPr lang="nl-BE" sz="1800" dirty="0" smtClean="0"/>
              <a:t>Welke </a:t>
            </a:r>
            <a:r>
              <a:rPr lang="nl-BE" sz="1800" i="1" dirty="0" smtClean="0"/>
              <a:t>incentives</a:t>
            </a:r>
            <a:r>
              <a:rPr lang="nl-BE" sz="1800" dirty="0" smtClean="0"/>
              <a:t> krijgen lokale overheden?</a:t>
            </a:r>
          </a:p>
          <a:p>
            <a:pPr lvl="1"/>
            <a:endParaRPr lang="nl-BE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2000" dirty="0" smtClean="0"/>
              <a:t>Lokale overheden begeleiden in overgang</a:t>
            </a:r>
          </a:p>
          <a:p>
            <a:pPr lvl="1"/>
            <a:r>
              <a:rPr lang="nl-BE" sz="1800" dirty="0"/>
              <a:t>Schattingstool voor specifieke situatie</a:t>
            </a:r>
            <a:endParaRPr lang="nl-BE" sz="1800" dirty="0" smtClean="0"/>
          </a:p>
          <a:p>
            <a:pPr lvl="1"/>
            <a:r>
              <a:rPr lang="nl-BE" sz="1800" dirty="0" smtClean="0"/>
              <a:t>Hoe tarieven wijzigen?</a:t>
            </a:r>
          </a:p>
          <a:p>
            <a:pPr lvl="1"/>
            <a:endParaRPr lang="nl-BE" sz="1800" dirty="0" smtClean="0"/>
          </a:p>
          <a:p>
            <a:pPr lvl="1"/>
            <a:endParaRPr lang="nl-BE" sz="18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 lvl="1"/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399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9"/>
            <a:ext cx="7920432" cy="4428000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Werkpakket 1</a:t>
            </a:r>
            <a:r>
              <a:rPr lang="nl-BE" dirty="0"/>
              <a:t> </a:t>
            </a:r>
            <a:r>
              <a:rPr lang="nl-BE" b="1" dirty="0" smtClean="0"/>
              <a:t>Ontwerp van de belasting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grpSp>
        <p:nvGrpSpPr>
          <p:cNvPr id="22" name="Group 21"/>
          <p:cNvGrpSpPr/>
          <p:nvPr/>
        </p:nvGrpSpPr>
        <p:grpSpPr>
          <a:xfrm>
            <a:off x="822683" y="2507447"/>
            <a:ext cx="7272360" cy="2542752"/>
            <a:chOff x="827584" y="2888268"/>
            <a:chExt cx="7272360" cy="2542752"/>
          </a:xfrm>
        </p:grpSpPr>
        <p:sp>
          <p:nvSpPr>
            <p:cNvPr id="19" name="Freeform 18"/>
            <p:cNvSpPr/>
            <p:nvPr/>
          </p:nvSpPr>
          <p:spPr>
            <a:xfrm rot="5400000">
              <a:off x="4261434" y="3734361"/>
              <a:ext cx="380811" cy="2132271"/>
            </a:xfrm>
            <a:custGeom>
              <a:avLst/>
              <a:gdLst>
                <a:gd name="connsiteX0" fmla="*/ 0 w 394208"/>
                <a:gd name="connsiteY0" fmla="*/ 89528 h 447642"/>
                <a:gd name="connsiteX1" fmla="*/ 197104 w 394208"/>
                <a:gd name="connsiteY1" fmla="*/ 89528 h 447642"/>
                <a:gd name="connsiteX2" fmla="*/ 197104 w 394208"/>
                <a:gd name="connsiteY2" fmla="*/ 0 h 447642"/>
                <a:gd name="connsiteX3" fmla="*/ 394208 w 394208"/>
                <a:gd name="connsiteY3" fmla="*/ 223821 h 447642"/>
                <a:gd name="connsiteX4" fmla="*/ 197104 w 394208"/>
                <a:gd name="connsiteY4" fmla="*/ 447642 h 447642"/>
                <a:gd name="connsiteX5" fmla="*/ 197104 w 394208"/>
                <a:gd name="connsiteY5" fmla="*/ 358114 h 447642"/>
                <a:gd name="connsiteX6" fmla="*/ 0 w 394208"/>
                <a:gd name="connsiteY6" fmla="*/ 358114 h 447642"/>
                <a:gd name="connsiteX7" fmla="*/ 0 w 394208"/>
                <a:gd name="connsiteY7" fmla="*/ 89528 h 44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208" h="447642">
                  <a:moveTo>
                    <a:pt x="315367" y="0"/>
                  </a:moveTo>
                  <a:lnTo>
                    <a:pt x="315367" y="223821"/>
                  </a:lnTo>
                  <a:lnTo>
                    <a:pt x="394208" y="223821"/>
                  </a:lnTo>
                  <a:lnTo>
                    <a:pt x="197104" y="447642"/>
                  </a:lnTo>
                  <a:lnTo>
                    <a:pt x="0" y="223821"/>
                  </a:lnTo>
                  <a:lnTo>
                    <a:pt x="78841" y="223821"/>
                  </a:lnTo>
                  <a:lnTo>
                    <a:pt x="78841" y="0"/>
                  </a:lnTo>
                  <a:lnTo>
                    <a:pt x="315367" y="0"/>
                  </a:lnTo>
                  <a:close/>
                </a:path>
              </a:pathLst>
            </a:custGeom>
            <a:solidFill>
              <a:srgbClr val="00407A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528" tIns="0" rIns="89528" bIns="11826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00" kern="1200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27584" y="2888268"/>
              <a:ext cx="7272360" cy="2542752"/>
              <a:chOff x="827584" y="2888268"/>
              <a:chExt cx="7272360" cy="254275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27584" y="2888268"/>
                <a:ext cx="7272360" cy="2542752"/>
                <a:chOff x="827584" y="2888268"/>
                <a:chExt cx="7272360" cy="2542752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827584" y="2888268"/>
                  <a:ext cx="7272360" cy="2542752"/>
                  <a:chOff x="827584" y="2888268"/>
                  <a:chExt cx="7272360" cy="2542752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827584" y="2888268"/>
                    <a:ext cx="7272360" cy="2542752"/>
                    <a:chOff x="-1740810" y="1821076"/>
                    <a:chExt cx="7272360" cy="2542752"/>
                  </a:xfrm>
                </p:grpSpPr>
                <p:sp>
                  <p:nvSpPr>
                    <p:cNvPr id="4" name="Freeform 3"/>
                    <p:cNvSpPr/>
                    <p:nvPr/>
                  </p:nvSpPr>
                  <p:spPr>
                    <a:xfrm>
                      <a:off x="540000" y="1821076"/>
                      <a:ext cx="2591840" cy="994760"/>
                    </a:xfrm>
                    <a:custGeom>
                      <a:avLst/>
                      <a:gdLst>
                        <a:gd name="connsiteX0" fmla="*/ 0 w 2591840"/>
                        <a:gd name="connsiteY0" fmla="*/ 99476 h 994760"/>
                        <a:gd name="connsiteX1" fmla="*/ 99476 w 2591840"/>
                        <a:gd name="connsiteY1" fmla="*/ 0 h 994760"/>
                        <a:gd name="connsiteX2" fmla="*/ 2492364 w 2591840"/>
                        <a:gd name="connsiteY2" fmla="*/ 0 h 994760"/>
                        <a:gd name="connsiteX3" fmla="*/ 2591840 w 2591840"/>
                        <a:gd name="connsiteY3" fmla="*/ 99476 h 994760"/>
                        <a:gd name="connsiteX4" fmla="*/ 2591840 w 2591840"/>
                        <a:gd name="connsiteY4" fmla="*/ 895284 h 994760"/>
                        <a:gd name="connsiteX5" fmla="*/ 2492364 w 2591840"/>
                        <a:gd name="connsiteY5" fmla="*/ 994760 h 994760"/>
                        <a:gd name="connsiteX6" fmla="*/ 99476 w 2591840"/>
                        <a:gd name="connsiteY6" fmla="*/ 994760 h 994760"/>
                        <a:gd name="connsiteX7" fmla="*/ 0 w 2591840"/>
                        <a:gd name="connsiteY7" fmla="*/ 895284 h 994760"/>
                        <a:gd name="connsiteX8" fmla="*/ 0 w 2591840"/>
                        <a:gd name="connsiteY8" fmla="*/ 99476 h 994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91840" h="994760">
                          <a:moveTo>
                            <a:pt x="0" y="99476"/>
                          </a:moveTo>
                          <a:cubicBezTo>
                            <a:pt x="0" y="44537"/>
                            <a:pt x="44537" y="0"/>
                            <a:pt x="99476" y="0"/>
                          </a:cubicBezTo>
                          <a:lnTo>
                            <a:pt x="2492364" y="0"/>
                          </a:lnTo>
                          <a:cubicBezTo>
                            <a:pt x="2547303" y="0"/>
                            <a:pt x="2591840" y="44537"/>
                            <a:pt x="2591840" y="99476"/>
                          </a:cubicBezTo>
                          <a:lnTo>
                            <a:pt x="2591840" y="895284"/>
                          </a:lnTo>
                          <a:cubicBezTo>
                            <a:pt x="2591840" y="950223"/>
                            <a:pt x="2547303" y="994760"/>
                            <a:pt x="2492364" y="994760"/>
                          </a:cubicBezTo>
                          <a:lnTo>
                            <a:pt x="99476" y="994760"/>
                          </a:lnTo>
                          <a:cubicBezTo>
                            <a:pt x="44537" y="994760"/>
                            <a:pt x="0" y="950223"/>
                            <a:pt x="0" y="895284"/>
                          </a:cubicBezTo>
                          <a:lnTo>
                            <a:pt x="0" y="99476"/>
                          </a:lnTo>
                          <a:close/>
                        </a:path>
                      </a:pathLst>
                    </a:cu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05336" tIns="105336" rIns="105336" bIns="105336" numCol="1" spcCol="1270" anchor="ctr" anchorCtr="0">
                      <a:noAutofit/>
                    </a:bodyPr>
                    <a:lstStyle/>
                    <a:p>
                      <a:pPr lvl="0"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2000" b="1" dirty="0" smtClean="0"/>
                        <a:t>INKOMSTEN</a:t>
                      </a:r>
                      <a:endParaRPr lang="en-US" sz="2000" b="1" kern="1200" dirty="0"/>
                    </a:p>
                  </p:txBody>
                </p:sp>
                <p:sp>
                  <p:nvSpPr>
                    <p:cNvPr id="5" name="Freeform 4"/>
                    <p:cNvSpPr/>
                    <p:nvPr/>
                  </p:nvSpPr>
                  <p:spPr>
                    <a:xfrm rot="2017522">
                      <a:off x="248426" y="2664303"/>
                      <a:ext cx="335156" cy="785276"/>
                    </a:xfrm>
                    <a:custGeom>
                      <a:avLst/>
                      <a:gdLst>
                        <a:gd name="connsiteX0" fmla="*/ 0 w 351861"/>
                        <a:gd name="connsiteY0" fmla="*/ 89528 h 447642"/>
                        <a:gd name="connsiteX1" fmla="*/ 175931 w 351861"/>
                        <a:gd name="connsiteY1" fmla="*/ 89528 h 447642"/>
                        <a:gd name="connsiteX2" fmla="*/ 175931 w 351861"/>
                        <a:gd name="connsiteY2" fmla="*/ 0 h 447642"/>
                        <a:gd name="connsiteX3" fmla="*/ 351861 w 351861"/>
                        <a:gd name="connsiteY3" fmla="*/ 223821 h 447642"/>
                        <a:gd name="connsiteX4" fmla="*/ 175931 w 351861"/>
                        <a:gd name="connsiteY4" fmla="*/ 447642 h 447642"/>
                        <a:gd name="connsiteX5" fmla="*/ 175931 w 351861"/>
                        <a:gd name="connsiteY5" fmla="*/ 358114 h 447642"/>
                        <a:gd name="connsiteX6" fmla="*/ 0 w 351861"/>
                        <a:gd name="connsiteY6" fmla="*/ 358114 h 447642"/>
                        <a:gd name="connsiteX7" fmla="*/ 0 w 351861"/>
                        <a:gd name="connsiteY7" fmla="*/ 89528 h 44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51861" h="447642">
                          <a:moveTo>
                            <a:pt x="281489" y="1"/>
                          </a:moveTo>
                          <a:lnTo>
                            <a:pt x="281489" y="223822"/>
                          </a:lnTo>
                          <a:lnTo>
                            <a:pt x="351861" y="223822"/>
                          </a:lnTo>
                          <a:lnTo>
                            <a:pt x="175931" y="447641"/>
                          </a:lnTo>
                          <a:lnTo>
                            <a:pt x="0" y="223822"/>
                          </a:lnTo>
                          <a:lnTo>
                            <a:pt x="70372" y="223822"/>
                          </a:lnTo>
                          <a:lnTo>
                            <a:pt x="70372" y="1"/>
                          </a:lnTo>
                          <a:lnTo>
                            <a:pt x="281489" y="1"/>
                          </a:lnTo>
                          <a:close/>
                        </a:path>
                      </a:pathLst>
                    </a:cu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89529" tIns="0" rIns="89528" bIns="105559" numCol="1" spcCol="1270" anchor="ctr" anchorCtr="0">
                      <a:noAutofit/>
                    </a:bodyPr>
                    <a:lstStyle/>
                    <a:p>
                      <a:pPr lvl="0" algn="ctr" defTabSz="11557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2600" kern="1200"/>
                    </a:p>
                  </p:txBody>
                </p:sp>
                <p:sp>
                  <p:nvSpPr>
                    <p:cNvPr id="6" name="Freeform 5"/>
                    <p:cNvSpPr/>
                    <p:nvPr/>
                  </p:nvSpPr>
                  <p:spPr>
                    <a:xfrm>
                      <a:off x="-1740810" y="3369068"/>
                      <a:ext cx="2591840" cy="994760"/>
                    </a:xfrm>
                    <a:custGeom>
                      <a:avLst/>
                      <a:gdLst>
                        <a:gd name="connsiteX0" fmla="*/ 0 w 2591840"/>
                        <a:gd name="connsiteY0" fmla="*/ 99476 h 994760"/>
                        <a:gd name="connsiteX1" fmla="*/ 99476 w 2591840"/>
                        <a:gd name="connsiteY1" fmla="*/ 0 h 994760"/>
                        <a:gd name="connsiteX2" fmla="*/ 2492364 w 2591840"/>
                        <a:gd name="connsiteY2" fmla="*/ 0 h 994760"/>
                        <a:gd name="connsiteX3" fmla="*/ 2591840 w 2591840"/>
                        <a:gd name="connsiteY3" fmla="*/ 99476 h 994760"/>
                        <a:gd name="connsiteX4" fmla="*/ 2591840 w 2591840"/>
                        <a:gd name="connsiteY4" fmla="*/ 895284 h 994760"/>
                        <a:gd name="connsiteX5" fmla="*/ 2492364 w 2591840"/>
                        <a:gd name="connsiteY5" fmla="*/ 994760 h 994760"/>
                        <a:gd name="connsiteX6" fmla="*/ 99476 w 2591840"/>
                        <a:gd name="connsiteY6" fmla="*/ 994760 h 994760"/>
                        <a:gd name="connsiteX7" fmla="*/ 0 w 2591840"/>
                        <a:gd name="connsiteY7" fmla="*/ 895284 h 994760"/>
                        <a:gd name="connsiteX8" fmla="*/ 0 w 2591840"/>
                        <a:gd name="connsiteY8" fmla="*/ 99476 h 994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91840" h="994760">
                          <a:moveTo>
                            <a:pt x="0" y="99476"/>
                          </a:moveTo>
                          <a:cubicBezTo>
                            <a:pt x="0" y="44537"/>
                            <a:pt x="44537" y="0"/>
                            <a:pt x="99476" y="0"/>
                          </a:cubicBezTo>
                          <a:lnTo>
                            <a:pt x="2492364" y="0"/>
                          </a:lnTo>
                          <a:cubicBezTo>
                            <a:pt x="2547303" y="0"/>
                            <a:pt x="2591840" y="44537"/>
                            <a:pt x="2591840" y="99476"/>
                          </a:cubicBezTo>
                          <a:lnTo>
                            <a:pt x="2591840" y="895284"/>
                          </a:lnTo>
                          <a:cubicBezTo>
                            <a:pt x="2591840" y="950223"/>
                            <a:pt x="2547303" y="994760"/>
                            <a:pt x="2492364" y="994760"/>
                          </a:cubicBezTo>
                          <a:lnTo>
                            <a:pt x="99476" y="994760"/>
                          </a:lnTo>
                          <a:cubicBezTo>
                            <a:pt x="44537" y="994760"/>
                            <a:pt x="0" y="950223"/>
                            <a:pt x="0" y="895284"/>
                          </a:cubicBezTo>
                          <a:lnTo>
                            <a:pt x="0" y="99476"/>
                          </a:lnTo>
                          <a:close/>
                        </a:path>
                      </a:pathLst>
                    </a:cu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05336" tIns="105336" rIns="105336" bIns="105336" numCol="1" spcCol="1270" anchor="ctr" anchorCtr="0">
                      <a:noAutofit/>
                    </a:bodyPr>
                    <a:lstStyle/>
                    <a:p>
                      <a:pPr lvl="0"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2000" b="1" dirty="0" smtClean="0"/>
                        <a:t>HERVERDELEN</a:t>
                      </a:r>
                      <a:endParaRPr lang="en-US" sz="2000" b="1" kern="1200" dirty="0"/>
                    </a:p>
                  </p:txBody>
                </p:sp>
                <p:sp>
                  <p:nvSpPr>
                    <p:cNvPr id="13" name="Freeform 12"/>
                    <p:cNvSpPr/>
                    <p:nvPr/>
                  </p:nvSpPr>
                  <p:spPr>
                    <a:xfrm rot="16200000">
                      <a:off x="1726832" y="3014188"/>
                      <a:ext cx="303357" cy="2122401"/>
                    </a:xfrm>
                    <a:custGeom>
                      <a:avLst/>
                      <a:gdLst>
                        <a:gd name="connsiteX0" fmla="*/ 0 w 394208"/>
                        <a:gd name="connsiteY0" fmla="*/ 89528 h 447642"/>
                        <a:gd name="connsiteX1" fmla="*/ 197104 w 394208"/>
                        <a:gd name="connsiteY1" fmla="*/ 89528 h 447642"/>
                        <a:gd name="connsiteX2" fmla="*/ 197104 w 394208"/>
                        <a:gd name="connsiteY2" fmla="*/ 0 h 447642"/>
                        <a:gd name="connsiteX3" fmla="*/ 394208 w 394208"/>
                        <a:gd name="connsiteY3" fmla="*/ 223821 h 447642"/>
                        <a:gd name="connsiteX4" fmla="*/ 197104 w 394208"/>
                        <a:gd name="connsiteY4" fmla="*/ 447642 h 447642"/>
                        <a:gd name="connsiteX5" fmla="*/ 197104 w 394208"/>
                        <a:gd name="connsiteY5" fmla="*/ 358114 h 447642"/>
                        <a:gd name="connsiteX6" fmla="*/ 0 w 394208"/>
                        <a:gd name="connsiteY6" fmla="*/ 358114 h 447642"/>
                        <a:gd name="connsiteX7" fmla="*/ 0 w 394208"/>
                        <a:gd name="connsiteY7" fmla="*/ 89528 h 44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4208" h="447642">
                          <a:moveTo>
                            <a:pt x="315367" y="0"/>
                          </a:moveTo>
                          <a:lnTo>
                            <a:pt x="315367" y="223821"/>
                          </a:lnTo>
                          <a:lnTo>
                            <a:pt x="394208" y="223821"/>
                          </a:lnTo>
                          <a:lnTo>
                            <a:pt x="197104" y="447642"/>
                          </a:lnTo>
                          <a:lnTo>
                            <a:pt x="0" y="223821"/>
                          </a:lnTo>
                          <a:lnTo>
                            <a:pt x="78841" y="223821"/>
                          </a:lnTo>
                          <a:lnTo>
                            <a:pt x="78841" y="0"/>
                          </a:lnTo>
                          <a:lnTo>
                            <a:pt x="315367" y="0"/>
                          </a:lnTo>
                          <a:close/>
                        </a:path>
                      </a:pathLst>
                    </a:custGeom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3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89528" tIns="0" rIns="89528" bIns="118262" numCol="1" spcCol="1270" anchor="ctr" anchorCtr="0">
                      <a:noAutofit/>
                    </a:bodyPr>
                    <a:lstStyle/>
                    <a:p>
                      <a:pPr lvl="0" algn="ctr" defTabSz="12890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US" sz="2900" kern="1200"/>
                    </a:p>
                  </p:txBody>
                </p:sp>
                <p:sp>
                  <p:nvSpPr>
                    <p:cNvPr id="14" name="Freeform 13"/>
                    <p:cNvSpPr/>
                    <p:nvPr/>
                  </p:nvSpPr>
                  <p:spPr>
                    <a:xfrm>
                      <a:off x="2939710" y="3350688"/>
                      <a:ext cx="2591840" cy="994760"/>
                    </a:xfrm>
                    <a:custGeom>
                      <a:avLst/>
                      <a:gdLst>
                        <a:gd name="connsiteX0" fmla="*/ 0 w 2591840"/>
                        <a:gd name="connsiteY0" fmla="*/ 99476 h 994760"/>
                        <a:gd name="connsiteX1" fmla="*/ 99476 w 2591840"/>
                        <a:gd name="connsiteY1" fmla="*/ 0 h 994760"/>
                        <a:gd name="connsiteX2" fmla="*/ 2492364 w 2591840"/>
                        <a:gd name="connsiteY2" fmla="*/ 0 h 994760"/>
                        <a:gd name="connsiteX3" fmla="*/ 2591840 w 2591840"/>
                        <a:gd name="connsiteY3" fmla="*/ 99476 h 994760"/>
                        <a:gd name="connsiteX4" fmla="*/ 2591840 w 2591840"/>
                        <a:gd name="connsiteY4" fmla="*/ 895284 h 994760"/>
                        <a:gd name="connsiteX5" fmla="*/ 2492364 w 2591840"/>
                        <a:gd name="connsiteY5" fmla="*/ 994760 h 994760"/>
                        <a:gd name="connsiteX6" fmla="*/ 99476 w 2591840"/>
                        <a:gd name="connsiteY6" fmla="*/ 994760 h 994760"/>
                        <a:gd name="connsiteX7" fmla="*/ 0 w 2591840"/>
                        <a:gd name="connsiteY7" fmla="*/ 895284 h 994760"/>
                        <a:gd name="connsiteX8" fmla="*/ 0 w 2591840"/>
                        <a:gd name="connsiteY8" fmla="*/ 99476 h 994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91840" h="994760">
                          <a:moveTo>
                            <a:pt x="0" y="99476"/>
                          </a:moveTo>
                          <a:cubicBezTo>
                            <a:pt x="0" y="44537"/>
                            <a:pt x="44537" y="0"/>
                            <a:pt x="99476" y="0"/>
                          </a:cubicBezTo>
                          <a:lnTo>
                            <a:pt x="2492364" y="0"/>
                          </a:lnTo>
                          <a:cubicBezTo>
                            <a:pt x="2547303" y="0"/>
                            <a:pt x="2591840" y="44537"/>
                            <a:pt x="2591840" y="99476"/>
                          </a:cubicBezTo>
                          <a:lnTo>
                            <a:pt x="2591840" y="895284"/>
                          </a:lnTo>
                          <a:cubicBezTo>
                            <a:pt x="2591840" y="950223"/>
                            <a:pt x="2547303" y="994760"/>
                            <a:pt x="2492364" y="994760"/>
                          </a:cubicBezTo>
                          <a:lnTo>
                            <a:pt x="99476" y="994760"/>
                          </a:lnTo>
                          <a:cubicBezTo>
                            <a:pt x="44537" y="994760"/>
                            <a:pt x="0" y="950223"/>
                            <a:pt x="0" y="895284"/>
                          </a:cubicBezTo>
                          <a:lnTo>
                            <a:pt x="0" y="99476"/>
                          </a:lnTo>
                          <a:close/>
                        </a:path>
                      </a:pathLst>
                    </a:custGeom>
                  </p:spPr>
                  <p:style>
                    <a:lnRef idx="2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4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4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105336" tIns="105336" rIns="105336" bIns="105336" numCol="1" spcCol="1270" anchor="ctr" anchorCtr="0">
                      <a:noAutofit/>
                    </a:bodyPr>
                    <a:lstStyle/>
                    <a:p>
                      <a:pPr lvl="0" algn="ctr" defTabSz="8890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US" sz="2000" b="1" dirty="0" smtClean="0"/>
                        <a:t>GEDRAG</a:t>
                      </a:r>
                      <a:endParaRPr lang="en-US" sz="2000" b="1" kern="1200" dirty="0"/>
                    </a:p>
                  </p:txBody>
                </p:sp>
              </p:grpSp>
              <p:sp>
                <p:nvSpPr>
                  <p:cNvPr id="18" name="Freeform 17"/>
                  <p:cNvSpPr/>
                  <p:nvPr/>
                </p:nvSpPr>
                <p:spPr>
                  <a:xfrm rot="13534967">
                    <a:off x="3420440" y="3768826"/>
                    <a:ext cx="357774" cy="918091"/>
                  </a:xfrm>
                  <a:custGeom>
                    <a:avLst/>
                    <a:gdLst>
                      <a:gd name="connsiteX0" fmla="*/ 0 w 394208"/>
                      <a:gd name="connsiteY0" fmla="*/ 89528 h 447642"/>
                      <a:gd name="connsiteX1" fmla="*/ 197104 w 394208"/>
                      <a:gd name="connsiteY1" fmla="*/ 89528 h 447642"/>
                      <a:gd name="connsiteX2" fmla="*/ 197104 w 394208"/>
                      <a:gd name="connsiteY2" fmla="*/ 0 h 447642"/>
                      <a:gd name="connsiteX3" fmla="*/ 394208 w 394208"/>
                      <a:gd name="connsiteY3" fmla="*/ 223821 h 447642"/>
                      <a:gd name="connsiteX4" fmla="*/ 197104 w 394208"/>
                      <a:gd name="connsiteY4" fmla="*/ 447642 h 447642"/>
                      <a:gd name="connsiteX5" fmla="*/ 197104 w 394208"/>
                      <a:gd name="connsiteY5" fmla="*/ 358114 h 447642"/>
                      <a:gd name="connsiteX6" fmla="*/ 0 w 394208"/>
                      <a:gd name="connsiteY6" fmla="*/ 358114 h 447642"/>
                      <a:gd name="connsiteX7" fmla="*/ 0 w 394208"/>
                      <a:gd name="connsiteY7" fmla="*/ 89528 h 44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4208" h="447642">
                        <a:moveTo>
                          <a:pt x="315367" y="0"/>
                        </a:moveTo>
                        <a:lnTo>
                          <a:pt x="315367" y="223821"/>
                        </a:lnTo>
                        <a:lnTo>
                          <a:pt x="394208" y="223821"/>
                        </a:lnTo>
                        <a:lnTo>
                          <a:pt x="197104" y="447642"/>
                        </a:lnTo>
                        <a:lnTo>
                          <a:pt x="0" y="223821"/>
                        </a:lnTo>
                        <a:lnTo>
                          <a:pt x="78841" y="223821"/>
                        </a:lnTo>
                        <a:lnTo>
                          <a:pt x="78841" y="0"/>
                        </a:lnTo>
                        <a:lnTo>
                          <a:pt x="315367" y="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3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3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89528" tIns="0" rIns="89528" bIns="118262" numCol="1" spcCol="1270" anchor="ctr" anchorCtr="0">
                    <a:noAutofit/>
                  </a:bodyPr>
                  <a:lstStyle/>
                  <a:p>
                    <a:pPr lvl="0" algn="ctr" defTabSz="12890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en-US" sz="2900" kern="1200"/>
                  </a:p>
                </p:txBody>
              </p:sp>
            </p:grpSp>
            <p:sp>
              <p:nvSpPr>
                <p:cNvPr id="17" name="Freeform 16"/>
                <p:cNvSpPr/>
                <p:nvPr/>
              </p:nvSpPr>
              <p:spPr>
                <a:xfrm rot="19519711">
                  <a:off x="5540094" y="3670206"/>
                  <a:ext cx="323459" cy="791608"/>
                </a:xfrm>
                <a:custGeom>
                  <a:avLst/>
                  <a:gdLst>
                    <a:gd name="connsiteX0" fmla="*/ 0 w 351861"/>
                    <a:gd name="connsiteY0" fmla="*/ 89528 h 447642"/>
                    <a:gd name="connsiteX1" fmla="*/ 175931 w 351861"/>
                    <a:gd name="connsiteY1" fmla="*/ 89528 h 447642"/>
                    <a:gd name="connsiteX2" fmla="*/ 175931 w 351861"/>
                    <a:gd name="connsiteY2" fmla="*/ 0 h 447642"/>
                    <a:gd name="connsiteX3" fmla="*/ 351861 w 351861"/>
                    <a:gd name="connsiteY3" fmla="*/ 223821 h 447642"/>
                    <a:gd name="connsiteX4" fmla="*/ 175931 w 351861"/>
                    <a:gd name="connsiteY4" fmla="*/ 447642 h 447642"/>
                    <a:gd name="connsiteX5" fmla="*/ 175931 w 351861"/>
                    <a:gd name="connsiteY5" fmla="*/ 358114 h 447642"/>
                    <a:gd name="connsiteX6" fmla="*/ 0 w 351861"/>
                    <a:gd name="connsiteY6" fmla="*/ 358114 h 447642"/>
                    <a:gd name="connsiteX7" fmla="*/ 0 w 351861"/>
                    <a:gd name="connsiteY7" fmla="*/ 89528 h 447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51861" h="447642">
                      <a:moveTo>
                        <a:pt x="281489" y="1"/>
                      </a:moveTo>
                      <a:lnTo>
                        <a:pt x="281489" y="223822"/>
                      </a:lnTo>
                      <a:lnTo>
                        <a:pt x="351861" y="223822"/>
                      </a:lnTo>
                      <a:lnTo>
                        <a:pt x="175931" y="447641"/>
                      </a:lnTo>
                      <a:lnTo>
                        <a:pt x="0" y="223822"/>
                      </a:lnTo>
                      <a:lnTo>
                        <a:pt x="70372" y="223822"/>
                      </a:lnTo>
                      <a:lnTo>
                        <a:pt x="70372" y="1"/>
                      </a:lnTo>
                      <a:lnTo>
                        <a:pt x="281489" y="1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2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9529" tIns="0" rIns="89528" bIns="105559" numCol="1" spcCol="1270" anchor="ctr" anchorCtr="0">
                  <a:noAutofit/>
                </a:bodyPr>
                <a:lstStyle/>
                <a:p>
                  <a:pPr lvl="0" algn="ctr" defTabSz="1155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600" kern="1200"/>
                </a:p>
              </p:txBody>
            </p:sp>
          </p:grpSp>
          <p:sp>
            <p:nvSpPr>
              <p:cNvPr id="20" name="Freeform 19"/>
              <p:cNvSpPr/>
              <p:nvPr/>
            </p:nvSpPr>
            <p:spPr>
              <a:xfrm rot="7988871">
                <a:off x="5152368" y="3722888"/>
                <a:ext cx="337006" cy="1016674"/>
              </a:xfrm>
              <a:custGeom>
                <a:avLst/>
                <a:gdLst>
                  <a:gd name="connsiteX0" fmla="*/ 0 w 394208"/>
                  <a:gd name="connsiteY0" fmla="*/ 89528 h 447642"/>
                  <a:gd name="connsiteX1" fmla="*/ 197104 w 394208"/>
                  <a:gd name="connsiteY1" fmla="*/ 89528 h 447642"/>
                  <a:gd name="connsiteX2" fmla="*/ 197104 w 394208"/>
                  <a:gd name="connsiteY2" fmla="*/ 0 h 447642"/>
                  <a:gd name="connsiteX3" fmla="*/ 394208 w 394208"/>
                  <a:gd name="connsiteY3" fmla="*/ 223821 h 447642"/>
                  <a:gd name="connsiteX4" fmla="*/ 197104 w 394208"/>
                  <a:gd name="connsiteY4" fmla="*/ 447642 h 447642"/>
                  <a:gd name="connsiteX5" fmla="*/ 197104 w 394208"/>
                  <a:gd name="connsiteY5" fmla="*/ 358114 h 447642"/>
                  <a:gd name="connsiteX6" fmla="*/ 0 w 394208"/>
                  <a:gd name="connsiteY6" fmla="*/ 358114 h 447642"/>
                  <a:gd name="connsiteX7" fmla="*/ 0 w 394208"/>
                  <a:gd name="connsiteY7" fmla="*/ 89528 h 447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208" h="447642">
                    <a:moveTo>
                      <a:pt x="315367" y="0"/>
                    </a:moveTo>
                    <a:lnTo>
                      <a:pt x="315367" y="223821"/>
                    </a:lnTo>
                    <a:lnTo>
                      <a:pt x="394208" y="223821"/>
                    </a:lnTo>
                    <a:lnTo>
                      <a:pt x="197104" y="447642"/>
                    </a:lnTo>
                    <a:lnTo>
                      <a:pt x="0" y="223821"/>
                    </a:lnTo>
                    <a:lnTo>
                      <a:pt x="78841" y="223821"/>
                    </a:lnTo>
                    <a:lnTo>
                      <a:pt x="78841" y="0"/>
                    </a:lnTo>
                    <a:lnTo>
                      <a:pt x="315367" y="0"/>
                    </a:lnTo>
                    <a:close/>
                  </a:path>
                </a:pathLst>
              </a:custGeom>
              <a:solidFill>
                <a:srgbClr val="00407A"/>
              </a:solidFill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9528" tIns="0" rIns="89528" bIns="118262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9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2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9"/>
            <a:ext cx="7920432" cy="4428000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Werkpakket 2 </a:t>
            </a:r>
            <a:r>
              <a:rPr lang="nl-BE" b="1" dirty="0" smtClean="0"/>
              <a:t>Econometrische modellen</a:t>
            </a:r>
          </a:p>
          <a:p>
            <a:pPr marL="0" indent="0">
              <a:buNone/>
            </a:pPr>
            <a:endParaRPr lang="nl-B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1800" dirty="0" smtClean="0"/>
              <a:t>Statistische modellen om belastbare basis te schatten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1800" dirty="0" smtClean="0"/>
              <a:t>Welke data voorhanden?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1800" dirty="0" smtClean="0"/>
              <a:t>Wat mogelijk om te schatten?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sz="1800" dirty="0" smtClean="0"/>
              <a:t>Nieuwe technieken vanuit machine </a:t>
            </a:r>
            <a:r>
              <a:rPr lang="nl-BE" sz="1800" dirty="0" err="1" smtClean="0"/>
              <a:t>learning</a:t>
            </a:r>
            <a:r>
              <a:rPr lang="nl-BE" sz="1800" smtClean="0"/>
              <a:t>, etc...</a:t>
            </a: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sz="1800" dirty="0"/>
          </a:p>
          <a:p>
            <a:pPr marL="0" indent="0">
              <a:buNone/>
            </a:pPr>
            <a:r>
              <a:rPr lang="nl-BE" sz="1800" dirty="0" smtClean="0"/>
              <a:t>Resultaten werkpakket 2 → mogelijkheden werkpakket 1</a:t>
            </a:r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48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8"/>
            <a:ext cx="7920432" cy="4959321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Werkpakket 3 </a:t>
            </a:r>
            <a:r>
              <a:rPr lang="nl-BE" b="1" dirty="0" smtClean="0"/>
              <a:t>Bezwaren en communicatie</a:t>
            </a:r>
          </a:p>
          <a:p>
            <a:pPr marL="0" indent="0">
              <a:buNone/>
            </a:pPr>
            <a:endParaRPr lang="nl-B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Wanneer dienen belastingplichtigen een bezwaar in?</a:t>
            </a:r>
          </a:p>
          <a:p>
            <a:pPr lvl="1"/>
            <a:r>
              <a:rPr lang="nl-BE" sz="2000" dirty="0" smtClean="0"/>
              <a:t>Welke factoren spelen hierin een rol?</a:t>
            </a:r>
          </a:p>
          <a:p>
            <a:pPr lvl="1"/>
            <a:r>
              <a:rPr lang="nl-BE" sz="2000" dirty="0" smtClean="0"/>
              <a:t>Scherpe veranderingen in belastbare grondslag, netwerkeffecten</a:t>
            </a:r>
            <a:r>
              <a:rPr lang="nl-BE" sz="2000" smtClean="0"/>
              <a:t>, etc...</a:t>
            </a:r>
            <a:endParaRPr lang="nl-BE" sz="2000" dirty="0" smtClean="0"/>
          </a:p>
          <a:p>
            <a:pPr lvl="1"/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Hoe kunnen we optimaal een mogelijke hervorming communiceren?</a:t>
            </a:r>
          </a:p>
          <a:p>
            <a:pPr lvl="1"/>
            <a:r>
              <a:rPr lang="nl-BE" sz="2000" dirty="0" smtClean="0"/>
              <a:t>Welke informatie op welke wijze?</a:t>
            </a:r>
          </a:p>
          <a:p>
            <a:pPr lvl="1"/>
            <a:r>
              <a:rPr lang="nl-BE" sz="2000" dirty="0" smtClean="0"/>
              <a:t>Wat moet publiek beschikbaar worden gemaakt?</a:t>
            </a:r>
          </a:p>
          <a:p>
            <a:pPr marL="0" indent="0">
              <a:buNone/>
            </a:pPr>
            <a:r>
              <a:rPr lang="nl-BE" dirty="0" smtClean="0"/>
              <a:t> </a:t>
            </a:r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71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Onderzoeksconsortium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2000" b="1" dirty="0" smtClean="0"/>
          </a:p>
          <a:p>
            <a:pPr marL="0" indent="0">
              <a:buNone/>
            </a:pPr>
            <a:r>
              <a:rPr lang="nl-BE" b="1" dirty="0" smtClean="0"/>
              <a:t>KU Leuven – </a:t>
            </a:r>
            <a:r>
              <a:rPr lang="nl-BE" b="1" dirty="0" err="1" smtClean="0"/>
              <a:t>Department</a:t>
            </a:r>
            <a:r>
              <a:rPr lang="nl-BE" b="1" dirty="0" smtClean="0"/>
              <a:t> of Economics</a:t>
            </a:r>
            <a:br>
              <a:rPr lang="nl-BE" b="1" dirty="0" smtClean="0"/>
            </a:br>
            <a:r>
              <a:rPr lang="nl-BE" dirty="0" smtClean="0"/>
              <a:t>Prof. Erik Buyst</a:t>
            </a:r>
            <a:endParaRPr lang="nl-BE" b="1" dirty="0" smtClean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b="1" dirty="0" smtClean="0"/>
              <a:t>KU Leuven – HIVA</a:t>
            </a:r>
          </a:p>
          <a:p>
            <a:pPr marL="0" indent="0">
              <a:buNone/>
            </a:pPr>
            <a:r>
              <a:rPr lang="nl-BE" dirty="0" smtClean="0"/>
              <a:t>Sien Winters</a:t>
            </a:r>
          </a:p>
          <a:p>
            <a:pPr marL="0" indent="0">
              <a:buNone/>
            </a:pPr>
            <a:endParaRPr lang="nl-BE" b="1" dirty="0"/>
          </a:p>
          <a:p>
            <a:pPr marL="0" indent="0">
              <a:buNone/>
            </a:pPr>
            <a:r>
              <a:rPr lang="nl-BE" b="1" dirty="0" smtClean="0"/>
              <a:t>UHasselt – </a:t>
            </a:r>
            <a:r>
              <a:rPr lang="nl-BE" b="1" dirty="0" err="1" smtClean="0"/>
              <a:t>ArcK</a:t>
            </a:r>
            <a:r>
              <a:rPr lang="nl-BE" b="1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Prof. Griet Verbeeck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036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8334000" cy="900000"/>
          </a:xfrm>
        </p:spPr>
        <p:txBody>
          <a:bodyPr>
            <a:normAutofit/>
          </a:bodyPr>
          <a:lstStyle/>
          <a:p>
            <a:r>
              <a:rPr lang="en-US" dirty="0" smtClean="0"/>
              <a:t>STRUCTUUR RETAX</a:t>
            </a:r>
            <a:endParaRPr lang="nl-B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0000" y="1349998"/>
            <a:ext cx="7920432" cy="4959321"/>
          </a:xfrm>
        </p:spPr>
        <p:txBody>
          <a:bodyPr/>
          <a:lstStyle/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Praktische afspraken</a:t>
            </a:r>
          </a:p>
          <a:p>
            <a:pPr marL="0" indent="0">
              <a:buNone/>
            </a:pPr>
            <a:endParaRPr lang="nl-B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1800" dirty="0" smtClean="0"/>
              <a:t>Niet verspreiden van voorlopige resultaten buiten begeleidingscommissie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1800" dirty="0" smtClean="0"/>
              <a:t>Officiële publieke communicatie verzorgt door onderzoeksteam</a:t>
            </a:r>
          </a:p>
          <a:p>
            <a:pPr lvl="1"/>
            <a:r>
              <a:rPr lang="nl-BE" sz="1800" dirty="0" smtClean="0"/>
              <a:t>Website (</a:t>
            </a:r>
            <a:r>
              <a:rPr lang="nl-BE" sz="1800" dirty="0" smtClean="0">
                <a:hlinkClick r:id="rId3"/>
              </a:rPr>
              <a:t>http://www.retax.be</a:t>
            </a:r>
            <a:r>
              <a:rPr lang="nl-BE" sz="1800" dirty="0" smtClean="0"/>
              <a:t>)</a:t>
            </a:r>
            <a:endParaRPr lang="nl-B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nl-BE" sz="1800" dirty="0" smtClean="0"/>
              <a:t>Begeleidingscommissie vergaderingen</a:t>
            </a:r>
          </a:p>
          <a:p>
            <a:pPr lvl="1"/>
            <a:r>
              <a:rPr lang="nl-BE" sz="1800" dirty="0" smtClean="0"/>
              <a:t>Algemene vergadering 1 à 2 maal per jaar</a:t>
            </a:r>
          </a:p>
          <a:p>
            <a:pPr lvl="1"/>
            <a:r>
              <a:rPr lang="nl-BE" sz="1800" dirty="0" smtClean="0"/>
              <a:t>Technische vergaderingen per werkpakket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sz="1800" dirty="0" smtClean="0"/>
          </a:p>
          <a:p>
            <a:pPr lvl="1"/>
            <a:endParaRPr lang="nl-BE" sz="1800" dirty="0"/>
          </a:p>
          <a:p>
            <a:endParaRPr lang="nl-BE" sz="1800" dirty="0" smtClean="0"/>
          </a:p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72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Bedankt voor het luisteren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79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Begeleidingscommissie</a:t>
            </a:r>
            <a:r>
              <a:rPr lang="nl-BE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510333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err="1" smtClean="0"/>
              <a:t>Fedraal</a:t>
            </a:r>
            <a:r>
              <a:rPr lang="en-US" sz="1600" b="1" dirty="0" smtClean="0"/>
              <a:t>:</a:t>
            </a:r>
          </a:p>
          <a:p>
            <a:r>
              <a:rPr lang="en-US" sz="1600" dirty="0" err="1" smtClean="0"/>
              <a:t>Algemene</a:t>
            </a:r>
            <a:r>
              <a:rPr lang="en-US" sz="1600" dirty="0" smtClean="0"/>
              <a:t> Administratie </a:t>
            </a:r>
            <a:r>
              <a:rPr lang="en-US" sz="1600" dirty="0" err="1" smtClean="0"/>
              <a:t>Patrimonium</a:t>
            </a:r>
            <a:r>
              <a:rPr lang="en-US" sz="1600" dirty="0" smtClean="0"/>
              <a:t> </a:t>
            </a:r>
            <a:r>
              <a:rPr lang="en-US" sz="1600" dirty="0" err="1" smtClean="0"/>
              <a:t>Documentatie</a:t>
            </a:r>
            <a:r>
              <a:rPr lang="en-US" sz="1600" dirty="0" smtClean="0"/>
              <a:t> (AAPD), FOD </a:t>
            </a:r>
            <a:r>
              <a:rPr lang="en-US" sz="1600" dirty="0" err="1" smtClean="0"/>
              <a:t>Financiën</a:t>
            </a:r>
            <a:endParaRPr lang="en-US" sz="1600" dirty="0" smtClean="0"/>
          </a:p>
          <a:p>
            <a:r>
              <a:rPr lang="en-US" sz="1600" dirty="0" err="1" smtClean="0"/>
              <a:t>Studiedienst</a:t>
            </a:r>
            <a:r>
              <a:rPr lang="en-US" sz="1600" dirty="0" smtClean="0"/>
              <a:t>, FOD </a:t>
            </a:r>
            <a:r>
              <a:rPr lang="en-US" sz="1600" dirty="0" err="1" smtClean="0"/>
              <a:t>Financiën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 err="1" smtClean="0"/>
              <a:t>Regionaal</a:t>
            </a:r>
            <a:r>
              <a:rPr lang="en-US" sz="1800" dirty="0" smtClean="0"/>
              <a:t>:</a:t>
            </a:r>
          </a:p>
          <a:p>
            <a:r>
              <a:rPr lang="nl-BE" sz="1600" dirty="0"/>
              <a:t>Financiën en Begroting Vlaamse </a:t>
            </a:r>
            <a:r>
              <a:rPr lang="nl-BE" sz="1600" dirty="0" smtClean="0"/>
              <a:t>Overheid</a:t>
            </a:r>
            <a:endParaRPr lang="en-US" sz="1600" dirty="0" smtClean="0"/>
          </a:p>
          <a:p>
            <a:r>
              <a:rPr lang="en-US" sz="1600" dirty="0" err="1" smtClean="0"/>
              <a:t>Wonen</a:t>
            </a:r>
            <a:r>
              <a:rPr lang="en-US" sz="1600" dirty="0" smtClean="0"/>
              <a:t> </a:t>
            </a:r>
            <a:r>
              <a:rPr lang="en-US" sz="1600" dirty="0" err="1" smtClean="0"/>
              <a:t>Vlaanderen</a:t>
            </a:r>
            <a:endParaRPr lang="en-US" sz="1600" dirty="0" smtClean="0"/>
          </a:p>
          <a:p>
            <a:r>
              <a:rPr lang="en-US" sz="1600" dirty="0" err="1"/>
              <a:t>Vlaams</a:t>
            </a:r>
            <a:r>
              <a:rPr lang="en-US" sz="1600" dirty="0"/>
              <a:t> </a:t>
            </a:r>
            <a:r>
              <a:rPr lang="en-US" sz="1600" dirty="0" err="1"/>
              <a:t>Planbureau</a:t>
            </a:r>
            <a:r>
              <a:rPr lang="en-US" sz="1600" dirty="0"/>
              <a:t> </a:t>
            </a:r>
            <a:r>
              <a:rPr lang="en-US" sz="1600" dirty="0" err="1"/>
              <a:t>voor</a:t>
            </a:r>
            <a:r>
              <a:rPr lang="en-US" sz="1600" dirty="0"/>
              <a:t> </a:t>
            </a:r>
            <a:r>
              <a:rPr lang="en-US" sz="1600" dirty="0" err="1" smtClean="0"/>
              <a:t>Omgeving</a:t>
            </a:r>
            <a:endParaRPr lang="en-US" sz="1600" dirty="0" smtClean="0"/>
          </a:p>
          <a:p>
            <a:r>
              <a:rPr lang="en-US" sz="1600" dirty="0" err="1" smtClean="0"/>
              <a:t>Vlaams</a:t>
            </a:r>
            <a:r>
              <a:rPr lang="en-US" sz="1600" dirty="0" smtClean="0"/>
              <a:t> </a:t>
            </a:r>
            <a:r>
              <a:rPr lang="en-US" sz="1600" dirty="0" err="1" smtClean="0"/>
              <a:t>Energie</a:t>
            </a:r>
            <a:r>
              <a:rPr lang="en-US" sz="1600" dirty="0" smtClean="0"/>
              <a:t> </a:t>
            </a:r>
            <a:r>
              <a:rPr lang="en-US" sz="1600" dirty="0" err="1" smtClean="0"/>
              <a:t>Agentschap</a:t>
            </a:r>
            <a:endParaRPr lang="en-US" sz="1600" dirty="0" smtClean="0"/>
          </a:p>
          <a:p>
            <a:r>
              <a:rPr lang="en-US" sz="1600" dirty="0" err="1" smtClean="0"/>
              <a:t>Vlaamse</a:t>
            </a:r>
            <a:r>
              <a:rPr lang="en-US" sz="1600" dirty="0" smtClean="0"/>
              <a:t> </a:t>
            </a:r>
            <a:r>
              <a:rPr lang="en-US" sz="1600" dirty="0" err="1" smtClean="0"/>
              <a:t>Belastingdienst</a:t>
            </a:r>
            <a:endParaRPr lang="en-US" sz="1600" dirty="0" smtClean="0"/>
          </a:p>
          <a:p>
            <a:r>
              <a:rPr lang="en-US" sz="1600" dirty="0" err="1"/>
              <a:t>Vlaamse</a:t>
            </a:r>
            <a:r>
              <a:rPr lang="en-US" sz="1600" dirty="0"/>
              <a:t> </a:t>
            </a:r>
            <a:r>
              <a:rPr lang="en-US" sz="1600" dirty="0" err="1" smtClean="0"/>
              <a:t>Bouwmeester</a:t>
            </a:r>
            <a:endParaRPr lang="en-US" sz="1600" dirty="0" smtClean="0"/>
          </a:p>
          <a:p>
            <a:r>
              <a:rPr lang="en-US" sz="1600" dirty="0" err="1" smtClean="0"/>
              <a:t>Fiscaliteit</a:t>
            </a:r>
            <a:r>
              <a:rPr lang="en-US" sz="1600" dirty="0" smtClean="0"/>
              <a:t>, Brussel-</a:t>
            </a:r>
            <a:r>
              <a:rPr lang="en-US" sz="1600" dirty="0" err="1" smtClean="0"/>
              <a:t>Hoofdstedelijk</a:t>
            </a:r>
            <a:r>
              <a:rPr lang="en-US" sz="1600" dirty="0" smtClean="0"/>
              <a:t>-</a:t>
            </a:r>
            <a:r>
              <a:rPr lang="en-US" sz="1600" dirty="0" err="1" smtClean="0"/>
              <a:t>Gewest</a:t>
            </a:r>
            <a:endParaRPr lang="en-US" sz="1600" dirty="0" smtClean="0"/>
          </a:p>
          <a:p>
            <a:endParaRPr lang="en-US" sz="1600" dirty="0"/>
          </a:p>
          <a:p>
            <a:pPr marL="0" indent="0">
              <a:buNone/>
            </a:pPr>
            <a:r>
              <a:rPr lang="en-US" sz="1600" b="1" dirty="0" err="1" smtClean="0"/>
              <a:t>Lokaal</a:t>
            </a:r>
            <a:r>
              <a:rPr lang="en-US" sz="1600" b="1" dirty="0" smtClean="0"/>
              <a:t>:</a:t>
            </a:r>
          </a:p>
          <a:p>
            <a:r>
              <a:rPr lang="en-US" sz="1600" dirty="0" err="1"/>
              <a:t>Vereniging</a:t>
            </a:r>
            <a:r>
              <a:rPr lang="en-US" sz="1600" dirty="0"/>
              <a:t> van </a:t>
            </a:r>
            <a:r>
              <a:rPr lang="en-US" sz="1600" dirty="0" err="1"/>
              <a:t>Vlaamse</a:t>
            </a:r>
            <a:r>
              <a:rPr lang="en-US" sz="1600" dirty="0"/>
              <a:t> </a:t>
            </a:r>
            <a:r>
              <a:rPr lang="en-US" sz="1600" dirty="0" err="1"/>
              <a:t>Steden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Gemeenten</a:t>
            </a: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3607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Begeleidingscommissie</a:t>
            </a:r>
            <a:r>
              <a:rPr lang="nl-BE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5103337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err="1" smtClean="0"/>
              <a:t>Middenveld</a:t>
            </a:r>
            <a:r>
              <a:rPr lang="en-US" sz="1600" b="1" dirty="0" smtClean="0"/>
              <a:t>:</a:t>
            </a:r>
          </a:p>
          <a:p>
            <a:r>
              <a:rPr lang="en-US" sz="1600" dirty="0" smtClean="0"/>
              <a:t>Bond </a:t>
            </a:r>
            <a:r>
              <a:rPr lang="en-US" sz="1600" dirty="0" err="1" smtClean="0"/>
              <a:t>Beter</a:t>
            </a:r>
            <a:r>
              <a:rPr lang="en-US" sz="1600" dirty="0" smtClean="0"/>
              <a:t> </a:t>
            </a:r>
            <a:r>
              <a:rPr lang="en-US" sz="1600" dirty="0" err="1" smtClean="0"/>
              <a:t>Leefmilieu</a:t>
            </a:r>
            <a:endParaRPr lang="en-US" sz="1600" dirty="0" smtClean="0"/>
          </a:p>
          <a:p>
            <a:r>
              <a:rPr lang="en-US" sz="1600" dirty="0" err="1" smtClean="0"/>
              <a:t>Bouwunie</a:t>
            </a:r>
            <a:endParaRPr lang="en-US" sz="1600" dirty="0" smtClean="0"/>
          </a:p>
          <a:p>
            <a:r>
              <a:rPr lang="en-US" sz="1600" dirty="0" err="1" smtClean="0"/>
              <a:t>Confederatie</a:t>
            </a:r>
            <a:r>
              <a:rPr lang="en-US" sz="1600" dirty="0" smtClean="0"/>
              <a:t> van </a:t>
            </a:r>
            <a:r>
              <a:rPr lang="en-US" sz="1600" dirty="0" err="1" smtClean="0"/>
              <a:t>Immobiliënberoepen</a:t>
            </a:r>
            <a:endParaRPr lang="en-US" sz="1600" dirty="0" smtClean="0"/>
          </a:p>
          <a:p>
            <a:r>
              <a:rPr lang="en-US" sz="1600" dirty="0" err="1" smtClean="0"/>
              <a:t>Gezinsbond</a:t>
            </a:r>
            <a:endParaRPr lang="en-US" sz="1600" dirty="0" smtClean="0"/>
          </a:p>
          <a:p>
            <a:r>
              <a:rPr lang="en-US" sz="1600" dirty="0" err="1" smtClean="0"/>
              <a:t>Verenigde</a:t>
            </a:r>
            <a:r>
              <a:rPr lang="en-US" sz="1600" dirty="0" smtClean="0"/>
              <a:t> </a:t>
            </a:r>
            <a:r>
              <a:rPr lang="en-US" sz="1600" dirty="0" err="1" smtClean="0"/>
              <a:t>Eigenaars</a:t>
            </a:r>
            <a:endParaRPr lang="en-US" sz="1600" dirty="0" smtClean="0"/>
          </a:p>
          <a:p>
            <a:r>
              <a:rPr lang="en-US" sz="1600" dirty="0" err="1" smtClean="0"/>
              <a:t>Vlaamse</a:t>
            </a:r>
            <a:r>
              <a:rPr lang="en-US" sz="1600" dirty="0" smtClean="0"/>
              <a:t> </a:t>
            </a:r>
            <a:r>
              <a:rPr lang="en-US" sz="1600" dirty="0" err="1" smtClean="0"/>
              <a:t>Confederatie</a:t>
            </a:r>
            <a:r>
              <a:rPr lang="en-US" sz="1600" dirty="0" smtClean="0"/>
              <a:t> </a:t>
            </a:r>
            <a:r>
              <a:rPr lang="en-US" sz="1600" dirty="0" err="1" smtClean="0"/>
              <a:t>Bouw</a:t>
            </a:r>
            <a:endParaRPr lang="en-US" sz="1600" dirty="0" smtClean="0"/>
          </a:p>
          <a:p>
            <a:r>
              <a:rPr lang="en-US" sz="1600" dirty="0" err="1"/>
              <a:t>Vlaams</a:t>
            </a:r>
            <a:r>
              <a:rPr lang="en-US" sz="1600" dirty="0"/>
              <a:t> </a:t>
            </a:r>
            <a:r>
              <a:rPr lang="en-US" sz="1600" dirty="0" err="1"/>
              <a:t>Huurdersplatform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464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WAAROM RETAX?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999" y="1349998"/>
            <a:ext cx="8348819" cy="4815305"/>
          </a:xfrm>
        </p:spPr>
        <p:txBody>
          <a:bodyPr/>
          <a:lstStyle/>
          <a:p>
            <a:pPr marL="0" indent="0">
              <a:buNone/>
            </a:pPr>
            <a:endParaRPr lang="nl-BE" sz="2000" dirty="0" smtClean="0"/>
          </a:p>
          <a:p>
            <a:pPr marL="0" indent="0">
              <a:buNone/>
            </a:pPr>
            <a:r>
              <a:rPr lang="en-US" sz="2000" b="1" dirty="0" err="1"/>
              <a:t>Onroerende</a:t>
            </a:r>
            <a:r>
              <a:rPr lang="en-US" sz="2000" b="1" dirty="0"/>
              <a:t> </a:t>
            </a:r>
            <a:r>
              <a:rPr lang="en-US" sz="2000" b="1" dirty="0" err="1"/>
              <a:t>voorheffing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endParaRPr lang="nl-B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 smtClean="0"/>
              <a:t>Belastbare</a:t>
            </a:r>
            <a:r>
              <a:rPr lang="en-US" sz="1800" b="1" dirty="0" smtClean="0"/>
              <a:t> basis</a:t>
            </a:r>
            <a:r>
              <a:rPr lang="en-US" sz="1800" dirty="0" smtClean="0"/>
              <a:t>: </a:t>
            </a:r>
            <a:r>
              <a:rPr lang="en-US" sz="1800" dirty="0" err="1" smtClean="0"/>
              <a:t>kadastraal</a:t>
            </a:r>
            <a:r>
              <a:rPr lang="en-US" sz="1800" dirty="0" smtClean="0"/>
              <a:t> </a:t>
            </a:r>
            <a:r>
              <a:rPr lang="en-US" sz="1800" dirty="0" err="1" smtClean="0"/>
              <a:t>inkomen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 smtClean="0"/>
              <a:t>Tarief</a:t>
            </a:r>
            <a:r>
              <a:rPr lang="en-US" sz="1800" dirty="0" smtClean="0"/>
              <a:t>: </a:t>
            </a:r>
          </a:p>
          <a:p>
            <a:pPr lvl="1"/>
            <a:r>
              <a:rPr lang="en-US" sz="1800" dirty="0" smtClean="0"/>
              <a:t>3,97% </a:t>
            </a:r>
            <a:r>
              <a:rPr lang="en-US" sz="1800" dirty="0" err="1" smtClean="0"/>
              <a:t>basistarief</a:t>
            </a:r>
            <a:r>
              <a:rPr lang="en-US" sz="1800" dirty="0" smtClean="0"/>
              <a:t> </a:t>
            </a:r>
            <a:r>
              <a:rPr lang="en-US" sz="1800" dirty="0" err="1" smtClean="0"/>
              <a:t>Vlaams</a:t>
            </a:r>
            <a:r>
              <a:rPr lang="en-US" sz="1800" dirty="0" smtClean="0"/>
              <a:t> </a:t>
            </a:r>
            <a:r>
              <a:rPr lang="en-US" sz="1800" dirty="0" err="1" smtClean="0"/>
              <a:t>Gewest</a:t>
            </a:r>
            <a:endParaRPr lang="en-US" sz="1800" dirty="0" smtClean="0"/>
          </a:p>
          <a:p>
            <a:pPr lvl="1"/>
            <a:r>
              <a:rPr lang="en-US" sz="1800" dirty="0" err="1" smtClean="0"/>
              <a:t>Gemeentelijke</a:t>
            </a:r>
            <a:r>
              <a:rPr lang="en-US" sz="1800" dirty="0" smtClean="0"/>
              <a:t> </a:t>
            </a:r>
            <a:r>
              <a:rPr lang="en-US" sz="1800" dirty="0" err="1" smtClean="0"/>
              <a:t>en</a:t>
            </a:r>
            <a:r>
              <a:rPr lang="en-US" sz="1800" dirty="0" smtClean="0"/>
              <a:t> </a:t>
            </a:r>
            <a:r>
              <a:rPr lang="en-US" sz="1800" dirty="0" err="1" smtClean="0"/>
              <a:t>provinciale</a:t>
            </a:r>
            <a:r>
              <a:rPr lang="en-US" sz="1800" dirty="0" smtClean="0"/>
              <a:t> </a:t>
            </a:r>
            <a:r>
              <a:rPr lang="en-US" sz="1800" dirty="0" err="1" smtClean="0"/>
              <a:t>opcentiemen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err="1" smtClean="0"/>
              <a:t>Verminderingen</a:t>
            </a:r>
            <a:endParaRPr lang="en-US" sz="1800" b="1" dirty="0" smtClean="0"/>
          </a:p>
          <a:p>
            <a:pPr lvl="1"/>
            <a:r>
              <a:rPr lang="en-US" sz="1800" dirty="0" err="1" smtClean="0"/>
              <a:t>Bescheiden</a:t>
            </a:r>
            <a:r>
              <a:rPr lang="en-US" sz="1800" dirty="0" smtClean="0"/>
              <a:t> </a:t>
            </a:r>
            <a:r>
              <a:rPr lang="en-US" sz="1800" dirty="0" err="1" smtClean="0"/>
              <a:t>woning</a:t>
            </a:r>
            <a:endParaRPr lang="en-US" sz="1800" dirty="0" smtClean="0"/>
          </a:p>
          <a:p>
            <a:pPr lvl="1"/>
            <a:r>
              <a:rPr lang="en-US" sz="1800" dirty="0" err="1" smtClean="0"/>
              <a:t>Energiezuinige</a:t>
            </a:r>
            <a:r>
              <a:rPr lang="en-US" sz="1800" dirty="0" smtClean="0"/>
              <a:t> </a:t>
            </a:r>
            <a:r>
              <a:rPr lang="en-US" sz="1800" dirty="0" err="1" smtClean="0"/>
              <a:t>gebouwen</a:t>
            </a:r>
            <a:endParaRPr lang="en-US" sz="1800" dirty="0" smtClean="0"/>
          </a:p>
          <a:p>
            <a:pPr lvl="1"/>
            <a:r>
              <a:rPr lang="en-US" sz="1800" dirty="0" smtClean="0"/>
              <a:t>Etc…</a:t>
            </a:r>
            <a:endParaRPr lang="en-US" sz="1800" dirty="0"/>
          </a:p>
          <a:p>
            <a:pPr marL="720000" lvl="2" indent="0">
              <a:buNone/>
            </a:pPr>
            <a:r>
              <a:rPr lang="en-US" sz="1400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359637" lvl="1" indent="0">
              <a:buNone/>
            </a:pPr>
            <a:endParaRPr lang="en-US" sz="1800" dirty="0" smtClean="0"/>
          </a:p>
          <a:p>
            <a:endParaRPr lang="nl-BE" sz="1400" dirty="0" smtClean="0"/>
          </a:p>
          <a:p>
            <a:pPr marL="0" indent="0">
              <a:buNone/>
            </a:pPr>
            <a:endParaRPr lang="nl-B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001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WAAROM RETAX?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15305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endParaRPr lang="nl-BE" b="1" dirty="0" smtClean="0"/>
          </a:p>
          <a:p>
            <a:pPr marL="720000" lvl="2" indent="0">
              <a:buNone/>
            </a:pPr>
            <a:endParaRPr lang="nl-B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0000" y="6096747"/>
            <a:ext cx="45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Groot Woononderzoek 2013, eigen berekeningen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" r="735" b="7435"/>
          <a:stretch/>
        </p:blipFill>
        <p:spPr>
          <a:xfrm>
            <a:off x="944724" y="1196752"/>
            <a:ext cx="7254552" cy="48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WAAROM RETAX? </a:t>
            </a:r>
            <a:r>
              <a:rPr lang="nl-BE" dirty="0" smtClean="0"/>
              <a:t>	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49998"/>
            <a:ext cx="8334000" cy="4815305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endParaRPr lang="nl-BE" b="1" dirty="0" smtClean="0"/>
          </a:p>
          <a:p>
            <a:pPr marL="720000" lvl="2" indent="0">
              <a:buNone/>
            </a:pPr>
            <a:endParaRPr lang="nl-B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0000" y="6096747"/>
            <a:ext cx="453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Bron: Groot Woononderzoek 2013, eigen berekeningen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r="1176" b="7801"/>
          <a:stretch/>
        </p:blipFill>
        <p:spPr>
          <a:xfrm>
            <a:off x="1015912" y="1133974"/>
            <a:ext cx="7112177" cy="488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WAAROM RETAX? </a:t>
            </a:r>
            <a:r>
              <a:rPr lang="nl-BE" dirty="0" smtClean="0"/>
              <a:t>	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968551"/>
          </a:xfrm>
        </p:spPr>
        <p:txBody>
          <a:bodyPr/>
          <a:lstStyle/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sz="2000" dirty="0" smtClean="0"/>
              <a:t>Probleem: </a:t>
            </a:r>
            <a:r>
              <a:rPr lang="nl-BE" sz="2000" b="1" dirty="0" smtClean="0"/>
              <a:t>Kadastraal inkomen niet representatief</a:t>
            </a:r>
            <a:br>
              <a:rPr lang="nl-BE" sz="2000" b="1" dirty="0" smtClean="0"/>
            </a:br>
            <a:endParaRPr lang="nl-BE" sz="2000" b="1" dirty="0" smtClean="0"/>
          </a:p>
          <a:p>
            <a:pPr lvl="1"/>
            <a:r>
              <a:rPr lang="nl-BE" sz="1800" dirty="0" smtClean="0"/>
              <a:t>Niet in lijn met de huidige huurprijzen </a:t>
            </a:r>
          </a:p>
          <a:p>
            <a:pPr lvl="1"/>
            <a:r>
              <a:rPr lang="nl-BE" sz="1800" dirty="0" smtClean="0"/>
              <a:t>Grote spreiding in de huurinkomens voor eenzelfde KI</a:t>
            </a:r>
            <a:endParaRPr lang="nl-BE" sz="1800" dirty="0"/>
          </a:p>
          <a:p>
            <a:pPr marL="0" indent="0">
              <a:buNone/>
            </a:pPr>
            <a:r>
              <a:rPr lang="nl-BE" b="1" dirty="0" smtClean="0"/>
              <a:t/>
            </a:r>
            <a:br>
              <a:rPr lang="nl-BE" b="1" dirty="0" smtClean="0"/>
            </a:br>
            <a:r>
              <a:rPr lang="nl-BE" sz="2000" b="1" dirty="0"/>
              <a:t>→ </a:t>
            </a:r>
            <a:r>
              <a:rPr lang="nl-BE" sz="2000" dirty="0"/>
              <a:t>Onrechtvaardige verdeling van belastingdruk (</a:t>
            </a:r>
            <a:r>
              <a:rPr lang="nl-BE" sz="2000" dirty="0" err="1"/>
              <a:t>Equity</a:t>
            </a:r>
            <a:r>
              <a:rPr lang="nl-BE" sz="2000" dirty="0"/>
              <a:t>)</a:t>
            </a:r>
            <a:br>
              <a:rPr lang="nl-BE" sz="2000" dirty="0"/>
            </a:br>
            <a:endParaRPr lang="nl-BE" sz="2000" b="1" dirty="0"/>
          </a:p>
          <a:p>
            <a:pPr marL="0" indent="0">
              <a:buNone/>
            </a:pPr>
            <a:r>
              <a:rPr lang="nl-BE" sz="2000" b="1" dirty="0"/>
              <a:t>→ </a:t>
            </a:r>
            <a:r>
              <a:rPr lang="nl-BE" sz="2000" dirty="0"/>
              <a:t>Verstoringen economisch gedrag (Efficiency)</a:t>
            </a:r>
            <a:endParaRPr lang="nl-BE" sz="2000" b="1" dirty="0"/>
          </a:p>
          <a:p>
            <a:pPr lvl="1"/>
            <a:endParaRPr lang="nl-BE" sz="1800" dirty="0" smtClean="0"/>
          </a:p>
          <a:p>
            <a:pPr lvl="1"/>
            <a:endParaRPr lang="nl-BE" sz="1800" dirty="0" smtClean="0"/>
          </a:p>
          <a:p>
            <a:pPr lvl="1"/>
            <a:endParaRPr lang="nl-BE" sz="1800" b="1" dirty="0" smtClean="0"/>
          </a:p>
          <a:p>
            <a:pPr marL="720000" lvl="2" indent="0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41180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WAAROM RETAX? </a:t>
            </a:r>
            <a:r>
              <a:rPr lang="nl-BE" dirty="0" smtClean="0"/>
              <a:t>		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196752"/>
            <a:ext cx="8334000" cy="4968551"/>
          </a:xfrm>
        </p:spPr>
        <p:txBody>
          <a:bodyPr/>
          <a:lstStyle/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r>
              <a:rPr lang="nl-BE" sz="2000" dirty="0" smtClean="0"/>
              <a:t>Oorzaak?</a:t>
            </a:r>
          </a:p>
          <a:p>
            <a:pPr marL="0" indent="0">
              <a:buNone/>
            </a:pPr>
            <a:endParaRPr lang="nl-BE" sz="2000" b="1" dirty="0" smtClean="0"/>
          </a:p>
          <a:p>
            <a:pPr marL="0" indent="0">
              <a:buNone/>
            </a:pPr>
            <a:r>
              <a:rPr lang="nl-BE" sz="2000" dirty="0" smtClean="0"/>
              <a:t>Kadastrale inkomens niet meer aangepast sinds 1975. </a:t>
            </a:r>
            <a:endParaRPr lang="nl-BE" sz="2000" dirty="0"/>
          </a:p>
          <a:p>
            <a:pPr marL="0" indent="0">
              <a:buNone/>
            </a:pPr>
            <a:endParaRPr lang="nl-BE" sz="2000" b="1" dirty="0"/>
          </a:p>
          <a:p>
            <a:pPr lvl="1"/>
            <a:endParaRPr lang="nl-BE" sz="1800" dirty="0" smtClean="0"/>
          </a:p>
          <a:p>
            <a:pPr lvl="1"/>
            <a:endParaRPr lang="nl-BE" sz="1800" dirty="0" smtClean="0"/>
          </a:p>
          <a:p>
            <a:pPr lvl="1"/>
            <a:endParaRPr lang="nl-BE" sz="1800" b="1" dirty="0" smtClean="0"/>
          </a:p>
          <a:p>
            <a:pPr marL="720000" lvl="2" indent="0">
              <a:buNone/>
            </a:pPr>
            <a:endParaRPr lang="nl-BE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68960"/>
            <a:ext cx="8604000" cy="11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-KU Leuven-Liggend-Achtergrond Wit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5150</TotalTime>
  <Words>538</Words>
  <Application>Microsoft Office PowerPoint</Application>
  <PresentationFormat>On-screen Show (4:3)</PresentationFormat>
  <Paragraphs>250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Courier New</vt:lpstr>
      <vt:lpstr>Times New Roman</vt:lpstr>
      <vt:lpstr>Wingdings</vt:lpstr>
      <vt:lpstr>Corporate-KU Leuven-Liggend-Achtergrond Wit</vt:lpstr>
      <vt:lpstr>Corporate-KU Leuven-Liggend-Achtergrond Wit en Watermerk</vt:lpstr>
      <vt:lpstr> RETAX Rethinkig Real Estate Taxation in Flanders</vt:lpstr>
      <vt:lpstr>Onderzoeksconsortium</vt:lpstr>
      <vt:lpstr>Begeleidingscommissie </vt:lpstr>
      <vt:lpstr>Begeleidingscommissie </vt:lpstr>
      <vt:lpstr>WAAROM RETAX?</vt:lpstr>
      <vt:lpstr>WAAROM RETAX? </vt:lpstr>
      <vt:lpstr>WAAROM RETAX?   </vt:lpstr>
      <vt:lpstr>WAAROM RETAX?   </vt:lpstr>
      <vt:lpstr>WAAROM RETAX?   </vt:lpstr>
      <vt:lpstr>WAAROM RETAX?   </vt:lpstr>
      <vt:lpstr>WAAROM RETAX?   </vt:lpstr>
      <vt:lpstr>STRUCTUUR RETAX</vt:lpstr>
      <vt:lpstr>STRUCTUUR RETAX</vt:lpstr>
      <vt:lpstr>STRUCTUUR RETAX</vt:lpstr>
      <vt:lpstr>STRUCTUUR RETAX</vt:lpstr>
      <vt:lpstr>STRUCTUUR RETAX</vt:lpstr>
      <vt:lpstr>STRUCTUUR RETAX</vt:lpstr>
      <vt:lpstr>STRUCTUUR RETAX</vt:lpstr>
      <vt:lpstr>STRUCTUUR RETAX</vt:lpstr>
      <vt:lpstr>STRUCTUUR RETAX</vt:lpstr>
      <vt:lpstr>Bedankt voor het luisteren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ICTS | Communicatie, Servicepunt en Opleiding</dc:creator>
  <dc:description>Huisstijl KU Leuven - versie 24 juli 2012</dc:description>
  <cp:lastModifiedBy>Sven Damen</cp:lastModifiedBy>
  <cp:revision>179</cp:revision>
  <dcterms:created xsi:type="dcterms:W3CDTF">2012-07-10T07:57:57Z</dcterms:created>
  <dcterms:modified xsi:type="dcterms:W3CDTF">2018-11-23T13:23:58Z</dcterms:modified>
</cp:coreProperties>
</file>